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6" r:id="rId2"/>
    <p:sldId id="303" r:id="rId3"/>
    <p:sldId id="305" r:id="rId4"/>
    <p:sldId id="301" r:id="rId5"/>
    <p:sldId id="311" r:id="rId6"/>
    <p:sldId id="310" r:id="rId7"/>
    <p:sldId id="308" r:id="rId8"/>
    <p:sldId id="309" r:id="rId9"/>
    <p:sldId id="300" r:id="rId10"/>
    <p:sldId id="299" r:id="rId11"/>
    <p:sldId id="307" r:id="rId12"/>
    <p:sldId id="30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33" autoAdjust="0"/>
  </p:normalViewPr>
  <p:slideViewPr>
    <p:cSldViewPr snapToGrid="0" snapToObjects="1" showGuides="1">
      <p:cViewPr varScale="1">
        <p:scale>
          <a:sx n="99" d="100"/>
          <a:sy n="99" d="100"/>
        </p:scale>
        <p:origin x="-13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2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25.emf"/><Relationship Id="rId5" Type="http://schemas.openxmlformats.org/officeDocument/2006/relationships/image" Target="../media/image29.png"/><Relationship Id="rId6" Type="http://schemas.openxmlformats.org/officeDocument/2006/relationships/oleObject" Target="../embeddings/oleObject5.bin"/><Relationship Id="rId7" Type="http://schemas.openxmlformats.org/officeDocument/2006/relationships/image" Target="../media/image26.emf"/><Relationship Id="rId8" Type="http://schemas.openxmlformats.org/officeDocument/2006/relationships/image" Target="../media/image30.png"/><Relationship Id="rId9" Type="http://schemas.openxmlformats.org/officeDocument/2006/relationships/oleObject" Target="../embeddings/oleObject6.bin"/><Relationship Id="rId10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4.emf"/><Relationship Id="rId6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18.emf"/><Relationship Id="rId6" Type="http://schemas.openxmlformats.org/officeDocument/2006/relationships/image" Target="../media/image20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7" y="853229"/>
            <a:ext cx="4328054" cy="3246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7985"/>
            <a:ext cx="343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A3 – Electronics I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6651" y="522178"/>
            <a:ext cx="2753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Solderless</a:t>
            </a:r>
            <a:r>
              <a:rPr lang="en-US" sz="2200" dirty="0" smtClean="0"/>
              <a:t> breadboard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20572"/>
          <a:stretch/>
        </p:blipFill>
        <p:spPr>
          <a:xfrm>
            <a:off x="627539" y="4052800"/>
            <a:ext cx="3260066" cy="249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367" y="775779"/>
            <a:ext cx="3984244" cy="2988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21" y="4394603"/>
            <a:ext cx="4528439" cy="15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6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702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A4 - Capacitive Pressure Transducer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4347" y="700030"/>
            <a:ext cx="86249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Pressure pushes capacitor plates closer together</a:t>
            </a:r>
            <a:endParaRPr lang="en-US" sz="2600" b="1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709051"/>
              </p:ext>
            </p:extLst>
          </p:nvPr>
        </p:nvGraphicFramePr>
        <p:xfrm>
          <a:off x="4068144" y="2495302"/>
          <a:ext cx="1175242" cy="759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Equation" r:id="rId3" imgW="609600" imgH="393700" progId="Equation.3">
                  <p:embed/>
                </p:oleObj>
              </mc:Choice>
              <mc:Fallback>
                <p:oleObj name="Equation" r:id="rId3" imgW="609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8144" y="2495302"/>
                        <a:ext cx="1175242" cy="759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104347" y="1375735"/>
            <a:ext cx="3296317" cy="2540000"/>
            <a:chOff x="622666" y="889000"/>
            <a:chExt cx="3296317" cy="2540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666" y="889000"/>
              <a:ext cx="3175000" cy="2540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455394" y="1671902"/>
              <a:ext cx="46358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600" i="1" dirty="0" smtClean="0">
                  <a:latin typeface="Times New Roman"/>
                  <a:cs typeface="Times New Roman"/>
                </a:rPr>
                <a:t>h</a:t>
              </a:r>
              <a:endParaRPr lang="en-US" sz="2600" i="1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485734"/>
              </p:ext>
            </p:extLst>
          </p:nvPr>
        </p:nvGraphicFramePr>
        <p:xfrm>
          <a:off x="6082980" y="2495487"/>
          <a:ext cx="26463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Equation" r:id="rId6" imgW="1371600" imgH="393700" progId="Equation.3">
                  <p:embed/>
                </p:oleObj>
              </mc:Choice>
              <mc:Fallback>
                <p:oleObj name="Equation" r:id="rId6" imgW="1371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82980" y="2495487"/>
                        <a:ext cx="264636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68144" y="1723867"/>
            <a:ext cx="2722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Electrical capacitance:</a:t>
            </a:r>
            <a:endParaRPr lang="en-US" sz="22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31719" y="3902094"/>
            <a:ext cx="7360928" cy="2641494"/>
            <a:chOff x="763258" y="3597779"/>
            <a:chExt cx="7360928" cy="264149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258" y="3788173"/>
              <a:ext cx="2946400" cy="24511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941027" y="5873461"/>
              <a:ext cx="1565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www.mathworks.com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47574" y="3597779"/>
              <a:ext cx="46358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600" i="1" dirty="0" smtClean="0">
                  <a:latin typeface="Times New Roman"/>
                  <a:cs typeface="Times New Roman"/>
                </a:rPr>
                <a:t>h</a:t>
              </a:r>
              <a:endParaRPr lang="en-US" sz="2600" i="1" dirty="0">
                <a:latin typeface="Times New Roman"/>
                <a:cs typeface="Times New Roman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639883" y="4494075"/>
              <a:ext cx="209325" cy="99092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D0D0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42442" y="3893933"/>
              <a:ext cx="2681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Spring mass system</a:t>
              </a:r>
              <a:endParaRPr lang="en-US" sz="2400" b="1" dirty="0"/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5981604"/>
                </p:ext>
              </p:extLst>
            </p:nvPr>
          </p:nvGraphicFramePr>
          <p:xfrm>
            <a:off x="6906105" y="4494075"/>
            <a:ext cx="1201738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7" name="Equation" r:id="rId9" imgW="622300" imgH="177800" progId="Equation.3">
                    <p:embed/>
                  </p:oleObj>
                </mc:Choice>
                <mc:Fallback>
                  <p:oleObj name="Equation" r:id="rId9" imgW="6223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06105" y="4494075"/>
                          <a:ext cx="1201738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Box 29"/>
            <p:cNvSpPr txBox="1"/>
            <p:nvPr/>
          </p:nvSpPr>
          <p:spPr>
            <a:xfrm>
              <a:off x="5163342" y="4494075"/>
              <a:ext cx="1205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Hook’s law</a:t>
              </a:r>
              <a:endParaRPr lang="en-US" dirty="0"/>
            </a:p>
          </p:txBody>
        </p:sp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4192777"/>
                </p:ext>
              </p:extLst>
            </p:nvPr>
          </p:nvGraphicFramePr>
          <p:xfrm>
            <a:off x="7107238" y="5139623"/>
            <a:ext cx="931862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8" name="Equation" r:id="rId11" imgW="482600" imgH="152400" progId="Equation.3">
                    <p:embed/>
                  </p:oleObj>
                </mc:Choice>
                <mc:Fallback>
                  <p:oleObj name="Equation" r:id="rId11" imgW="4826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107238" y="5139623"/>
                          <a:ext cx="931862" cy="295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Box 33"/>
            <p:cNvSpPr txBox="1"/>
            <p:nvPr/>
          </p:nvSpPr>
          <p:spPr>
            <a:xfrm>
              <a:off x="5229944" y="5115672"/>
              <a:ext cx="99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Pressure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651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37"/>
            <a:ext cx="3153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A4 - Calibration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79" y="2220388"/>
            <a:ext cx="3407670" cy="23613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434" y="1912447"/>
            <a:ext cx="555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resistivity of a </a:t>
            </a:r>
            <a:r>
              <a:rPr lang="en-US" sz="2400" i="1" dirty="0" smtClean="0"/>
              <a:t>metal </a:t>
            </a:r>
            <a:r>
              <a:rPr lang="en-US" sz="2400" dirty="0" smtClean="0"/>
              <a:t>changes linearly with temperature.</a:t>
            </a:r>
            <a:endParaRPr lang="en-US" sz="2400" dirty="0"/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451252"/>
              </p:ext>
            </p:extLst>
          </p:nvPr>
        </p:nvGraphicFramePr>
        <p:xfrm>
          <a:off x="1029460" y="3068064"/>
          <a:ext cx="2771449" cy="1196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4" imgW="914400" imgH="393700" progId="Equation.3">
                  <p:embed/>
                </p:oleObj>
              </mc:Choice>
              <mc:Fallback>
                <p:oleObj name="Equation" r:id="rId4" imgW="914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460" y="3068064"/>
                        <a:ext cx="2771449" cy="11961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0434" y="1117964"/>
            <a:ext cx="69906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RTD – Resistance Temperature Detector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8303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985"/>
            <a:ext cx="4641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A4 – Sensor Calibration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84" y="1187237"/>
            <a:ext cx="3113181" cy="52471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955" y="737622"/>
            <a:ext cx="28395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Extech</a:t>
            </a:r>
            <a:r>
              <a:rPr lang="en-US" sz="2200" dirty="0" smtClean="0"/>
              <a:t> Handheld DMM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48" y="2215005"/>
            <a:ext cx="5332652" cy="27196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41309" y="1556073"/>
            <a:ext cx="2974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Keysight</a:t>
            </a:r>
            <a:r>
              <a:rPr lang="en-US" sz="2200" dirty="0" smtClean="0"/>
              <a:t> Precision DMM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00431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808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Automotive Electronic Control Unit (ECU)</a:t>
            </a:r>
            <a:endParaRPr lang="en-US" sz="3600" b="1" dirty="0"/>
          </a:p>
        </p:txBody>
      </p:sp>
      <p:pic>
        <p:nvPicPr>
          <p:cNvPr id="2" name="Picture 1" descr="block_diagra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71" y="808451"/>
            <a:ext cx="4652273" cy="3312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9" y="3550636"/>
            <a:ext cx="3753556" cy="3115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35" y="3933345"/>
            <a:ext cx="4694709" cy="2687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59" y="1111411"/>
            <a:ext cx="2553539" cy="224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8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1782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Avionics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55" y="914724"/>
            <a:ext cx="5164667" cy="3537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670" y="3173130"/>
            <a:ext cx="5191314" cy="34316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333" y="47131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16224"/>
          <a:stretch>
            <a:fillRect/>
          </a:stretch>
        </p:blipFill>
        <p:spPr>
          <a:xfrm>
            <a:off x="400088" y="4393808"/>
            <a:ext cx="3310802" cy="2351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222" y="808451"/>
            <a:ext cx="3429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2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509"/>
          <a:stretch/>
        </p:blipFill>
        <p:spPr>
          <a:xfrm>
            <a:off x="877246" y="1078782"/>
            <a:ext cx="6974453" cy="4785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437"/>
            <a:ext cx="232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Transducer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3103" y="601938"/>
            <a:ext cx="6864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Converts one physical stimulus to another.</a:t>
            </a:r>
            <a:endParaRPr lang="en-US" sz="2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85456" y="5864546"/>
            <a:ext cx="4437667" cy="461665"/>
            <a:chOff x="1527193" y="1347104"/>
            <a:chExt cx="4437667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765944" y="1347104"/>
              <a:ext cx="119891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LENGTH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7193" y="1347104"/>
              <a:ext cx="206739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TEMPERATURE</a:t>
              </a:r>
              <a:endParaRPr lang="en-US" sz="2400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>
              <a:off x="3594586" y="1577937"/>
              <a:ext cx="1171358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57849" y="1270121"/>
            <a:ext cx="3775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Example: Alcohol thermometer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572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467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Manometer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33" y="2219190"/>
            <a:ext cx="4109259" cy="4322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6867" y="851128"/>
            <a:ext cx="30444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Measures pressure</a:t>
            </a:r>
          </a:p>
          <a:p>
            <a:pPr>
              <a:buFont typeface="Arial"/>
              <a:buChar char="•"/>
            </a:pPr>
            <a:endParaRPr lang="en-US" sz="28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547562" y="1555417"/>
          <a:ext cx="1816858" cy="499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4" imgW="508000" imgH="139700" progId="Equation.3">
                  <p:embed/>
                </p:oleObj>
              </mc:Choice>
              <mc:Fallback>
                <p:oleObj name="Equation" r:id="rId4" imgW="5080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7562" y="1555417"/>
                        <a:ext cx="1816858" cy="499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40" y="1148348"/>
            <a:ext cx="2895130" cy="496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6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0-02-09 at 10.15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456"/>
            <a:ext cx="9144000" cy="60011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633" y="4399895"/>
            <a:ext cx="2976371" cy="42331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127"/>
            <a:ext cx="216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Sensitivity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9" y="3247514"/>
            <a:ext cx="3281675" cy="3451951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439576"/>
              </p:ext>
            </p:extLst>
          </p:nvPr>
        </p:nvGraphicFramePr>
        <p:xfrm>
          <a:off x="981075" y="2061803"/>
          <a:ext cx="14573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Equation" r:id="rId4" imgW="622300" imgH="431800" progId="Equation.3">
                  <p:embed/>
                </p:oleObj>
              </mc:Choice>
              <mc:Fallback>
                <p:oleObj name="Equation" r:id="rId4" imgW="622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2061803"/>
                        <a:ext cx="1457325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570" y="2540233"/>
            <a:ext cx="4009973" cy="40099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58510" y="689927"/>
            <a:ext cx="27946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Inclined Manometer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More sensitive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Less range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982570" y="5821842"/>
            <a:ext cx="224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www.dwyer-inst.com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029" y="674809"/>
            <a:ext cx="266927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U-tube Manometer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Less sensitive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Greater range</a:t>
            </a:r>
            <a:endParaRPr lang="en-US" sz="24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478555"/>
              </p:ext>
            </p:extLst>
          </p:nvPr>
        </p:nvGraphicFramePr>
        <p:xfrm>
          <a:off x="5419725" y="2061803"/>
          <a:ext cx="22018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Equation" r:id="rId7" imgW="939800" imgH="431800" progId="Equation.3">
                  <p:embed/>
                </p:oleObj>
              </mc:Choice>
              <mc:Fallback>
                <p:oleObj name="Equation" r:id="rId7" imgW="939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9725" y="2061803"/>
                        <a:ext cx="22018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45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222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Rotameter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7" y="808451"/>
            <a:ext cx="27178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3154" y="670267"/>
            <a:ext cx="55810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Measures </a:t>
            </a:r>
            <a:r>
              <a:rPr lang="en-US" sz="2600" b="1" dirty="0" smtClean="0"/>
              <a:t>flow rate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Viscous drag causes a bead to levitate at a certain height.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32" y="1962929"/>
            <a:ext cx="3441700" cy="422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943" y="6338785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2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50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Electronic Transducers</a:t>
            </a:r>
            <a:endParaRPr lang="en-US" sz="3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9295"/>
          <a:stretch/>
        </p:blipFill>
        <p:spPr>
          <a:xfrm>
            <a:off x="2671023" y="646331"/>
            <a:ext cx="4009973" cy="3236247"/>
          </a:xfrm>
          <a:prstGeom prst="rect">
            <a:avLst/>
          </a:prstGeom>
        </p:spPr>
      </p:pic>
      <p:pic>
        <p:nvPicPr>
          <p:cNvPr id="13" name="Picture 12" descr="f16-fighter-jet-animated-gif-1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66" y="3882578"/>
            <a:ext cx="4920064" cy="222386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43449" y="3775802"/>
            <a:ext cx="9000551" cy="2166485"/>
            <a:chOff x="143449" y="3775802"/>
            <a:chExt cx="9000551" cy="21664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449" y="3775802"/>
              <a:ext cx="1862417" cy="216648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81583" y="3775802"/>
              <a:ext cx="1862417" cy="2166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17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2717</TotalTime>
  <Words>124</Words>
  <Application>Microsoft Macintosh PowerPoint</Application>
  <PresentationFormat>On-screen Show (4:3)</PresentationFormat>
  <Paragraphs>39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159</cp:revision>
  <dcterms:created xsi:type="dcterms:W3CDTF">2015-01-13T15:45:12Z</dcterms:created>
  <dcterms:modified xsi:type="dcterms:W3CDTF">2020-02-10T17:20:25Z</dcterms:modified>
</cp:coreProperties>
</file>